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9" r:id="rId3"/>
    <p:sldId id="268" r:id="rId4"/>
    <p:sldId id="266" r:id="rId5"/>
    <p:sldId id="272" r:id="rId6"/>
    <p:sldId id="275" r:id="rId7"/>
    <p:sldId id="270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FFCC00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9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Targeting the Reading Zone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SCTE Fall 2011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smtClean="0"/>
              <a:t>Brian Jeffrey                                              Ph: (909) 553-9392                                         E-mail: mrj@mrjeffrey.com                              Web Site: mmrjeffrey.com</a:t>
            </a: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E59C72-6E45-46F8-9252-4D0D7012BA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10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Targeting the Reading Zone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SCTE Fall 2011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Brian Jeffrey                                              Ph: (909) 553-9392                                         E-mail: mrj@mrjeffrey.com                              Web Site: mmrjeffrey.com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C4E7-F4EA-4E76-842F-51342FBE5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27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3C4E7-F4EA-4E76-842F-51342FBE5F5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SCTE Fall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Brian Jeffrey                                              Ph: (909) 553-9392                                         E-mail: mrj@mrjeffrey.com                              Web Site: mmrjeffrey.com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Targeting the Reading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0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1182" indent="-277378">
              <a:defRPr>
                <a:solidFill>
                  <a:schemeClr val="tx1"/>
                </a:solidFill>
                <a:latin typeface="Arial" charset="0"/>
              </a:defRPr>
            </a:lvl2pPr>
            <a:lvl3pPr marL="1109510" indent="-221902">
              <a:defRPr>
                <a:solidFill>
                  <a:schemeClr val="tx1"/>
                </a:solidFill>
                <a:latin typeface="Arial" charset="0"/>
              </a:defRPr>
            </a:lvl3pPr>
            <a:lvl4pPr marL="1553314" indent="-221902">
              <a:defRPr>
                <a:solidFill>
                  <a:schemeClr val="tx1"/>
                </a:solidFill>
                <a:latin typeface="Arial" charset="0"/>
              </a:defRPr>
            </a:lvl4pPr>
            <a:lvl5pPr marL="1997118" indent="-221902">
              <a:defRPr>
                <a:solidFill>
                  <a:schemeClr val="tx1"/>
                </a:solidFill>
                <a:latin typeface="Arial" charset="0"/>
              </a:defRPr>
            </a:lvl5pPr>
            <a:lvl6pPr marL="2440922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4726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8530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2334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2277B-8260-442F-AD40-2CC79C6FA810}" type="slidenum">
              <a:rPr 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1182" indent="-277378">
              <a:defRPr>
                <a:solidFill>
                  <a:schemeClr val="tx1"/>
                </a:solidFill>
                <a:latin typeface="Arial" charset="0"/>
              </a:defRPr>
            </a:lvl2pPr>
            <a:lvl3pPr marL="1109510" indent="-221902">
              <a:defRPr>
                <a:solidFill>
                  <a:schemeClr val="tx1"/>
                </a:solidFill>
                <a:latin typeface="Arial" charset="0"/>
              </a:defRPr>
            </a:lvl3pPr>
            <a:lvl4pPr marL="1553314" indent="-221902">
              <a:defRPr>
                <a:solidFill>
                  <a:schemeClr val="tx1"/>
                </a:solidFill>
                <a:latin typeface="Arial" charset="0"/>
              </a:defRPr>
            </a:lvl4pPr>
            <a:lvl5pPr marL="1997118" indent="-221902">
              <a:defRPr>
                <a:solidFill>
                  <a:schemeClr val="tx1"/>
                </a:solidFill>
                <a:latin typeface="Arial" charset="0"/>
              </a:defRPr>
            </a:lvl5pPr>
            <a:lvl6pPr marL="2440922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4726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8530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2334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SCTE Fall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6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1182" indent="-277378">
              <a:defRPr>
                <a:solidFill>
                  <a:schemeClr val="tx1"/>
                </a:solidFill>
                <a:latin typeface="Arial" charset="0"/>
              </a:defRPr>
            </a:lvl2pPr>
            <a:lvl3pPr marL="1109510" indent="-221902">
              <a:defRPr>
                <a:solidFill>
                  <a:schemeClr val="tx1"/>
                </a:solidFill>
                <a:latin typeface="Arial" charset="0"/>
              </a:defRPr>
            </a:lvl3pPr>
            <a:lvl4pPr marL="1553314" indent="-221902">
              <a:defRPr>
                <a:solidFill>
                  <a:schemeClr val="tx1"/>
                </a:solidFill>
                <a:latin typeface="Arial" charset="0"/>
              </a:defRPr>
            </a:lvl4pPr>
            <a:lvl5pPr marL="1997118" indent="-221902">
              <a:defRPr>
                <a:solidFill>
                  <a:schemeClr val="tx1"/>
                </a:solidFill>
                <a:latin typeface="Arial" charset="0"/>
              </a:defRPr>
            </a:lvl5pPr>
            <a:lvl6pPr marL="2440922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4726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8530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2334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Targeting the Reading Zone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1182" indent="-277378">
              <a:defRPr>
                <a:solidFill>
                  <a:schemeClr val="tx1"/>
                </a:solidFill>
                <a:latin typeface="Arial" charset="0"/>
              </a:defRPr>
            </a:lvl2pPr>
            <a:lvl3pPr marL="1109510" indent="-221902">
              <a:defRPr>
                <a:solidFill>
                  <a:schemeClr val="tx1"/>
                </a:solidFill>
                <a:latin typeface="Arial" charset="0"/>
              </a:defRPr>
            </a:lvl3pPr>
            <a:lvl4pPr marL="1553314" indent="-221902">
              <a:defRPr>
                <a:solidFill>
                  <a:schemeClr val="tx1"/>
                </a:solidFill>
                <a:latin typeface="Arial" charset="0"/>
              </a:defRPr>
            </a:lvl4pPr>
            <a:lvl5pPr marL="1997118" indent="-221902">
              <a:defRPr>
                <a:solidFill>
                  <a:schemeClr val="tx1"/>
                </a:solidFill>
                <a:latin typeface="Arial" charset="0"/>
              </a:defRPr>
            </a:lvl5pPr>
            <a:lvl6pPr marL="2440922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4726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8530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2334" indent="-221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rgbClr val="000000"/>
                </a:solidFill>
              </a:rPr>
              <a:t>Brian Jeffrey                                              Ph: (909) 553-9392                                         E-mail: mrj@mrjeffrey.com                              Web Site: mmrjeffrey.com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2600" y="5105400"/>
            <a:ext cx="3429000" cy="762000"/>
          </a:xfrm>
        </p:spPr>
        <p:txBody>
          <a:bodyPr/>
          <a:lstStyle>
            <a:lvl1pPr>
              <a:defRPr sz="280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5715000"/>
            <a:ext cx="3429000" cy="609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100" y="762000"/>
            <a:ext cx="1257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762000"/>
            <a:ext cx="3619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4114800" cy="1219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74835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1157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26372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2385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2438400"/>
            <a:ext cx="32385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226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9622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167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58789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22583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6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93011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500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8350" y="609600"/>
            <a:ext cx="1771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162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573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86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2385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2438400"/>
            <a:ext cx="32385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0397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86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2385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5300" y="2438400"/>
            <a:ext cx="32385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5300" y="4343400"/>
            <a:ext cx="32385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896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676400"/>
            <a:ext cx="2438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676400"/>
            <a:ext cx="2438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5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0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9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76200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200" y="1676400"/>
            <a:ext cx="502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99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662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0962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72F0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Revised%20Reading%20Responses%202011-2012/Reading%20Response_Character%20Cube_Scaled.ppt" TargetMode="External"/><Relationship Id="rId13" Type="http://schemas.openxmlformats.org/officeDocument/2006/relationships/hyperlink" Target="Revised%20Reading%20Responses%202011-2012/Reading%20Response_Four%20Column%20Journal_SCE_Scaled.ppt" TargetMode="External"/><Relationship Id="rId3" Type="http://schemas.openxmlformats.org/officeDocument/2006/relationships/image" Target="../media/image9.jpg"/><Relationship Id="rId7" Type="http://schemas.openxmlformats.org/officeDocument/2006/relationships/hyperlink" Target="Revised%20Reading%20Responses%202011-2012/Reading%20Response_Cornell%20Notes_Scaled.ppt" TargetMode="External"/><Relationship Id="rId12" Type="http://schemas.openxmlformats.org/officeDocument/2006/relationships/hyperlink" Target="Revised%20Reading%20Responses%202011-2012/Reading%20Response_Four%20Column%20Journal%20QAP%20Scaled_Video.p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hyperlink" Target="Revised%20Reading%20Responses%202011-2012/Reading%20Response_Existential%20Inventory_Scaled.ppt" TargetMode="External"/><Relationship Id="rId5" Type="http://schemas.openxmlformats.org/officeDocument/2006/relationships/hyperlink" Target="http://www.mrjeffrey.com/" TargetMode="External"/><Relationship Id="rId15" Type="http://schemas.openxmlformats.org/officeDocument/2006/relationships/hyperlink" Target="Revised%20Reading%20Responses%202011-2012/Reading%20Response_Haiku_4_U_Scaled.ppt" TargetMode="External"/><Relationship Id="rId10" Type="http://schemas.openxmlformats.org/officeDocument/2006/relationships/hyperlink" Target="Revised%20Reading%20Responses%202011-2012/Reading%20Response_Elements%20of%20Fiction_2010.ppt" TargetMode="External"/><Relationship Id="rId4" Type="http://schemas.openxmlformats.org/officeDocument/2006/relationships/hyperlink" Target="Revised%20Reading%20Responses%202011-2012/Reading%20Repsonse_Analytical%20Mind%20Diagram_Scaled.ppt" TargetMode="External"/><Relationship Id="rId9" Type="http://schemas.openxmlformats.org/officeDocument/2006/relationships/hyperlink" Target="Revised%20Reading%20Responses%202011-2012/Reading%20Response_Dramatic%20Structure_Scaled.ppt" TargetMode="External"/><Relationship Id="rId14" Type="http://schemas.openxmlformats.org/officeDocument/2006/relationships/hyperlink" Target="Revised%20Reading%20Responses%202011-2012/Reading%20Response_Four%20Square_Scaled.pp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Revised%20Reading%20Responses%202011-2012/Reading%20Response_One%20Pager_Scaled.ppt" TargetMode="External"/><Relationship Id="rId13" Type="http://schemas.openxmlformats.org/officeDocument/2006/relationships/hyperlink" Target="Revised%20Reading%20Responses%202011-2012/Reading%20Response_Venn%20Diagram_Scaled.ppt" TargetMode="External"/><Relationship Id="rId3" Type="http://schemas.openxmlformats.org/officeDocument/2006/relationships/image" Target="../media/image9.jpg"/><Relationship Id="rId7" Type="http://schemas.openxmlformats.org/officeDocument/2006/relationships/hyperlink" Target="Revised%20Reading%20Responses%202011-2012/Reading%20Response_Open%20Mind%20Diagram_Scaled.ppt" TargetMode="External"/><Relationship Id="rId12" Type="http://schemas.openxmlformats.org/officeDocument/2006/relationships/hyperlink" Target="Revised%20Reading%20Responses%202011-2012/Reading%20Response_Upstairs_Downstairs_Scaled.p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hyperlink" Target="Revised%20Reading%20Responses%202011-2012/Reading%20Response_Two%20Column%20Journal%20Scaled.ppt" TargetMode="External"/><Relationship Id="rId5" Type="http://schemas.openxmlformats.org/officeDocument/2006/relationships/hyperlink" Target="http://www.mrjeffrey.com/" TargetMode="External"/><Relationship Id="rId15" Type="http://schemas.openxmlformats.org/officeDocument/2006/relationships/hyperlink" Target="Revised%20Reading%20Responses%202011-2012/Reading%20Response_The%20X%20Factor_Scaled.ppt" TargetMode="External"/><Relationship Id="rId10" Type="http://schemas.openxmlformats.org/officeDocument/2006/relationships/hyperlink" Target="Revised%20Reading%20Responses%202011-2012/Reading%20Response_Transcendentall%20Inventory_Scaled.ppt" TargetMode="External"/><Relationship Id="rId4" Type="http://schemas.openxmlformats.org/officeDocument/2006/relationships/hyperlink" Target="Revised%20Reading%20Responses%202011-2012/Reading%20Response_Headline_Scaled.pptx" TargetMode="External"/><Relationship Id="rId9" Type="http://schemas.openxmlformats.org/officeDocument/2006/relationships/hyperlink" Target="Revised%20Reading%20Responses%202011-2012/Reading%20Response_Textbook%20Response.doc" TargetMode="External"/><Relationship Id="rId14" Type="http://schemas.openxmlformats.org/officeDocument/2006/relationships/hyperlink" Target="Revised%20Reading%20Responses%202011-2012/Reading%20Response_Window_Scaled.p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gif"/><Relationship Id="rId2" Type="http://schemas.openxmlformats.org/officeDocument/2006/relationships/hyperlink" Target="Revised%20Reading%20Responses%202011-2012/Reading%20Response_One%20Pager_Scaled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Revised%20Reading%20Responses%202011-2012/Self%20Evaluation.JPG" TargetMode="External"/><Relationship Id="rId5" Type="http://schemas.openxmlformats.org/officeDocument/2006/relationships/image" Target="../media/image12.gif"/><Relationship Id="rId4" Type="http://schemas.openxmlformats.org/officeDocument/2006/relationships/hyperlink" Target="Revised%20Reading%20Responses%202011-2012/Reading%20Response_Headline_Scaled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Revised%20Reading%20Responses%202011-2012/Learning%20Scales/EMS%20English%20IV/Language%20Arts%20Standards/Rubric%20for%20Evaluations_Standard%201.3_Written%20Responses_Organization%20and%20Focus.doc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86400" y="4648200"/>
            <a:ext cx="34290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Targeting the Reading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4191000" cy="609600"/>
          </a:xfrm>
        </p:spPr>
        <p:txBody>
          <a:bodyPr/>
          <a:lstStyle/>
          <a:p>
            <a:r>
              <a:rPr lang="en-US" sz="1700" b="1" i="1" dirty="0" smtClean="0"/>
              <a:t>Presented by Brian Jeffrey, M. Ed.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Los Osos High School  </a:t>
            </a:r>
            <a:r>
              <a:rPr lang="en-US" dirty="0" smtClean="0"/>
              <a:t>                          Rancho Cucamonga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605848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Let’s Discover How                   Students Think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901830"/>
            <a:ext cx="5867400" cy="145097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entury Gothic" pitchFamily="34" charset="0"/>
              </a:rPr>
              <a:t>Directions:  </a:t>
            </a:r>
            <a:r>
              <a:rPr lang="en-US" i="1" dirty="0" smtClean="0">
                <a:solidFill>
                  <a:srgbClr val="FFFF00"/>
                </a:solidFill>
                <a:latin typeface="Century Gothic" pitchFamily="34" charset="0"/>
              </a:rPr>
              <a:t>What is the object you see on the yellow post-it before you? You have ten seconds to write your answer. Go!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5" descr="sticky_blank_hg_clr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59928"/>
            <a:ext cx="3352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6934200" y="5029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 rot="21303090">
            <a:off x="5954304" y="4388642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The correct answer is. </a:t>
            </a:r>
            <a:r>
              <a:rPr lang="en-US" dirty="0">
                <a:solidFill>
                  <a:srgbClr val="FF0000"/>
                </a:solidFill>
              </a:rPr>
              <a:t>. .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 rot="21216040">
            <a:off x="6182410" y="5638227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It depends on how you read it!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3388484"/>
            <a:ext cx="2076450" cy="276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42690">
            <a:off x="6465037" y="383671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Quiz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1219200"/>
            <a:ext cx="573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Time to Take a Quiz: Targeting Reading Skills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11" grpId="0" animBg="1"/>
      <p:bldP spid="12" grpId="0"/>
      <p:bldP spid="13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76200"/>
            <a:ext cx="5029200" cy="838200"/>
          </a:xfrm>
        </p:spPr>
        <p:txBody>
          <a:bodyPr/>
          <a:lstStyle/>
          <a:p>
            <a:r>
              <a:rPr lang="en-US" sz="3400" dirty="0" smtClean="0">
                <a:solidFill>
                  <a:srgbClr val="0070C0"/>
                </a:solidFill>
              </a:rPr>
              <a:t>Student Choice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638800" cy="9906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 are more likely to read when they have to do something with a text they’ve been assigned.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06091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are more likely to read when they can choose an assignment that appeals to their talents and learning styles</a:t>
            </a:r>
            <a:r>
              <a:rPr lang="en-US" sz="2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092005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Students are more likely to master the </a:t>
            </a:r>
            <a:r>
              <a:rPr lang="en-US" sz="2800" i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skills and standards </a:t>
            </a:r>
            <a:r>
              <a:rPr lang="en-US" sz="28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being taught when they are taught to evaluate their own 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49352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9296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Using the Reading Response Zone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4495800" cy="468868"/>
          </a:xfrm>
        </p:spPr>
        <p:txBody>
          <a:bodyPr/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Analytical Mind Diagram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 mrjeffrey.com</a:t>
            </a:r>
            <a:endParaRPr lang="en-US" b="1" dirty="0"/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456355"/>
            <a:ext cx="1409700" cy="1401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1120" y="1981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3"/>
            </a:pPr>
            <a:r>
              <a:rPr lang="en-US" sz="2400" b="1" kern="0" dirty="0">
                <a:latin typeface="Arial" pitchFamily="34" charset="0"/>
                <a:cs typeface="Arial" pitchFamily="34" charset="0"/>
                <a:hlinkClick r:id="rId7" action="ppaction://hlinkpres?slideindex=1&amp;slidetitle="/>
              </a:rPr>
              <a:t>Cornell Notes 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519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2"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  <a:hlinkClick r:id="rId8" action="ppaction://hlinkpres?slideindex=1&amp;slidetitle="/>
              </a:rPr>
              <a:t>Culture </a:t>
            </a:r>
            <a:r>
              <a:rPr lang="en-US" sz="2400" b="1" kern="0" dirty="0">
                <a:latin typeface="Arial" pitchFamily="34" charset="0"/>
                <a:cs typeface="Arial" pitchFamily="34" charset="0"/>
                <a:hlinkClick r:id="rId8" action="ppaction://hlinkpres?slideindex=1&amp;slidetitle="/>
              </a:rPr>
              <a:t>Cube 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4339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4"/>
            </a:pPr>
            <a:r>
              <a:rPr lang="en-US" sz="2400" b="1" kern="0" dirty="0">
                <a:latin typeface="Arial" pitchFamily="34" charset="0"/>
                <a:cs typeface="Arial" pitchFamily="34" charset="0"/>
                <a:hlinkClick r:id="rId9" action="ppaction://hlinkpres?slideindex=1&amp;slidetitle="/>
              </a:rPr>
              <a:t>Dramatic Structure 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895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5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0" action="ppaction://hlinkpres?slideindex=1&amp;slidetitle="/>
              </a:rPr>
              <a:t>Elements of Fiction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3352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6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1" action="ppaction://hlinkpres?slideindex=1&amp;slidetitle="/>
              </a:rPr>
              <a:t>Existential Inventory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3810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7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2" action="ppaction://hlinkpres?slideindex=1&amp;slidetitle="/>
              </a:rPr>
              <a:t>Four Column Journal, QAP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8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3" action="ppaction://hlinkpres?slideindex=1&amp;slidetitle="/>
              </a:rPr>
              <a:t>Four Column Journal, SCE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47288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9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4" action="ppaction://hlinkpres?slideindex=1&amp;slidetitle="/>
              </a:rPr>
              <a:t>Four Square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5193268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0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5" action="ppaction://hlinkpres?slideindex=1&amp;slidetitle="/>
              </a:rPr>
              <a:t>Haiku 4 You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9296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Using the Reading Response Zone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4495800" cy="46886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11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Headline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 mrjeffrey.com</a:t>
            </a:r>
            <a:endParaRPr lang="en-US" b="1" dirty="0"/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456355"/>
            <a:ext cx="1409700" cy="1401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1120" y="1981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3"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  <a:hlinkClick r:id="rId7" action="ppaction://hlinkpres?slideindex=1&amp;slidetitle="/>
              </a:rPr>
              <a:t>Open Mind Diagram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519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2"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  <a:hlinkClick r:id="rId8" action="ppaction://hlinkpres?slideindex=1&amp;slidetitle="/>
              </a:rPr>
              <a:t>One Pager 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4339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4"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  <a:hlinkClick r:id="rId9" action="ppaction://hlinkfile"/>
              </a:rPr>
              <a:t>Textbook Rubric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895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5"/>
            </a:pP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0" action="ppaction://hlinkpres?slideindex=1&amp;slidetitle="/>
              </a:rPr>
              <a:t>Transcendental Inventory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3352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6"/>
            </a:pP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1" action="ppaction://hlinkpres?slideindex=1&amp;slidetitle="/>
              </a:rPr>
              <a:t>Two Column Journal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3810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7"/>
            </a:pP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2" action="ppaction://hlinkpres?slideindex=1&amp;slidetitle="/>
              </a:rPr>
              <a:t>Upstairs/Downstairs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8"/>
            </a:pP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3" action="ppaction://hlinkpres?slideindex=1&amp;slidetitle="/>
              </a:rPr>
              <a:t>Venn Diagram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47288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19"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4" action="ppaction://hlinkpres?slideindex=1&amp;slidetitle="/>
              </a:rPr>
              <a:t>Window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5193268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00000"/>
              </a:buClr>
              <a:buFont typeface="+mj-lt"/>
              <a:buAutoNum type="arabicPeriod" startAt="20"/>
            </a:pP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5" action="ppaction://hlinkpres?slideindex=1&amp;slidetitle="/>
              </a:rPr>
              <a:t>X Factor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50292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Students in Control of Learning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638800" cy="1752600"/>
          </a:xfrm>
        </p:spPr>
        <p:txBody>
          <a:bodyPr/>
          <a:lstStyle/>
          <a:p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instruction on what’s expected of them through use  rubrics and guided instruction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0082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Modeled evaluation of reading assignments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55860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i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Students are </a:t>
            </a:r>
            <a:r>
              <a:rPr lang="en-US" sz="2800" i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allowed to turn in reading assignments for a higher grade after initial evaluation </a:t>
            </a:r>
          </a:p>
        </p:txBody>
      </p:sp>
      <p:pic>
        <p:nvPicPr>
          <p:cNvPr id="4" name="Picture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1295400"/>
            <a:ext cx="626690" cy="723899"/>
          </a:xfrm>
          <a:prstGeom prst="rect">
            <a:avLst/>
          </a:prstGeom>
        </p:spPr>
      </p:pic>
      <p:pic>
        <p:nvPicPr>
          <p:cNvPr id="7" name="Picture 6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17520"/>
            <a:ext cx="640080" cy="64008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45" y="4572923"/>
            <a:ext cx="494755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find_solution_trs_2008_06_16_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5" descr="bloomstaxon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3434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3429000" y="7620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1A2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900" b="1" i="1" dirty="0">
                <a:solidFill>
                  <a:srgbClr val="1A2907"/>
                </a:solidFill>
                <a:latin typeface="Times New Roman" pitchFamily="18" charset="0"/>
                <a:cs typeface="Times New Roman" pitchFamily="18" charset="0"/>
              </a:rPr>
              <a:t>Higher Order Thinking Skills</a:t>
            </a:r>
          </a:p>
        </p:txBody>
      </p:sp>
      <p:sp>
        <p:nvSpPr>
          <p:cNvPr id="12293" name="Rectangle 24"/>
          <p:cNvSpPr>
            <a:spLocks noChangeArrowheads="1"/>
          </p:cNvSpPr>
          <p:nvPr/>
        </p:nvSpPr>
        <p:spPr bwMode="auto">
          <a:xfrm>
            <a:off x="990600" y="46482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1A2907"/>
                </a:solidFill>
              </a:rPr>
              <a:t>      </a:t>
            </a:r>
            <a:r>
              <a:rPr lang="en-US" sz="19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Lower Order Thinking Skills</a:t>
            </a:r>
          </a:p>
        </p:txBody>
      </p:sp>
      <p:sp>
        <p:nvSpPr>
          <p:cNvPr id="22" name="Freeform 21"/>
          <p:cNvSpPr/>
          <p:nvPr/>
        </p:nvSpPr>
        <p:spPr>
          <a:xfrm>
            <a:off x="1295400" y="4294188"/>
            <a:ext cx="304800" cy="655637"/>
          </a:xfrm>
          <a:custGeom>
            <a:avLst/>
            <a:gdLst>
              <a:gd name="connsiteX0" fmla="*/ 104775 w 276225"/>
              <a:gd name="connsiteY0" fmla="*/ 657225 h 657225"/>
              <a:gd name="connsiteX1" fmla="*/ 59055 w 276225"/>
              <a:gd name="connsiteY1" fmla="*/ 577215 h 657225"/>
              <a:gd name="connsiteX2" fmla="*/ 1905 w 276225"/>
              <a:gd name="connsiteY2" fmla="*/ 451485 h 657225"/>
              <a:gd name="connsiteX3" fmla="*/ 47625 w 276225"/>
              <a:gd name="connsiteY3" fmla="*/ 74295 h 657225"/>
              <a:gd name="connsiteX4" fmla="*/ 276225 w 276225"/>
              <a:gd name="connsiteY4" fmla="*/ 5715 h 657225"/>
              <a:gd name="connsiteX0" fmla="*/ 133350 w 304800"/>
              <a:gd name="connsiteY0" fmla="*/ 654368 h 654368"/>
              <a:gd name="connsiteX1" fmla="*/ 87630 w 304800"/>
              <a:gd name="connsiteY1" fmla="*/ 574358 h 654368"/>
              <a:gd name="connsiteX2" fmla="*/ 30480 w 304800"/>
              <a:gd name="connsiteY2" fmla="*/ 448628 h 654368"/>
              <a:gd name="connsiteX3" fmla="*/ 7620 w 304800"/>
              <a:gd name="connsiteY3" fmla="*/ 273368 h 654368"/>
              <a:gd name="connsiteX4" fmla="*/ 76200 w 304800"/>
              <a:gd name="connsiteY4" fmla="*/ 71438 h 654368"/>
              <a:gd name="connsiteX5" fmla="*/ 304800 w 304800"/>
              <a:gd name="connsiteY5" fmla="*/ 285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654368">
                <a:moveTo>
                  <a:pt x="133350" y="654368"/>
                </a:moveTo>
                <a:cubicBezTo>
                  <a:pt x="119062" y="631508"/>
                  <a:pt x="104775" y="608648"/>
                  <a:pt x="87630" y="574358"/>
                </a:cubicBezTo>
                <a:cubicBezTo>
                  <a:pt x="70485" y="540068"/>
                  <a:pt x="43815" y="498793"/>
                  <a:pt x="30480" y="448628"/>
                </a:cubicBezTo>
                <a:cubicBezTo>
                  <a:pt x="17145" y="398463"/>
                  <a:pt x="0" y="336233"/>
                  <a:pt x="7620" y="273368"/>
                </a:cubicBezTo>
                <a:cubicBezTo>
                  <a:pt x="15240" y="210503"/>
                  <a:pt x="26670" y="116523"/>
                  <a:pt x="76200" y="71438"/>
                </a:cubicBezTo>
                <a:cubicBezTo>
                  <a:pt x="125730" y="26353"/>
                  <a:pt x="213360" y="0"/>
                  <a:pt x="304800" y="2858"/>
                </a:cubicBezTo>
              </a:path>
            </a:pathLst>
          </a:cu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C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74738" y="3716338"/>
            <a:ext cx="830262" cy="1484312"/>
          </a:xfrm>
          <a:custGeom>
            <a:avLst/>
            <a:gdLst>
              <a:gd name="connsiteX0" fmla="*/ 316230 w 830580"/>
              <a:gd name="connsiteY0" fmla="*/ 1483995 h 1483995"/>
              <a:gd name="connsiteX1" fmla="*/ 64770 w 830580"/>
              <a:gd name="connsiteY1" fmla="*/ 1141095 h 1483995"/>
              <a:gd name="connsiteX2" fmla="*/ 7620 w 830580"/>
              <a:gd name="connsiteY2" fmla="*/ 683895 h 1483995"/>
              <a:gd name="connsiteX3" fmla="*/ 110490 w 830580"/>
              <a:gd name="connsiteY3" fmla="*/ 306705 h 1483995"/>
              <a:gd name="connsiteX4" fmla="*/ 350520 w 830580"/>
              <a:gd name="connsiteY4" fmla="*/ 78105 h 1483995"/>
              <a:gd name="connsiteX5" fmla="*/ 624840 w 830580"/>
              <a:gd name="connsiteY5" fmla="*/ 9525 h 1483995"/>
              <a:gd name="connsiteX6" fmla="*/ 830580 w 830580"/>
              <a:gd name="connsiteY6" fmla="*/ 20955 h 14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580" h="1483995">
                <a:moveTo>
                  <a:pt x="316230" y="1483995"/>
                </a:moveTo>
                <a:cubicBezTo>
                  <a:pt x="216217" y="1379220"/>
                  <a:pt x="116205" y="1274445"/>
                  <a:pt x="64770" y="1141095"/>
                </a:cubicBezTo>
                <a:cubicBezTo>
                  <a:pt x="13335" y="1007745"/>
                  <a:pt x="0" y="822960"/>
                  <a:pt x="7620" y="683895"/>
                </a:cubicBezTo>
                <a:cubicBezTo>
                  <a:pt x="15240" y="544830"/>
                  <a:pt x="53340" y="407670"/>
                  <a:pt x="110490" y="306705"/>
                </a:cubicBezTo>
                <a:cubicBezTo>
                  <a:pt x="167640" y="205740"/>
                  <a:pt x="264795" y="127635"/>
                  <a:pt x="350520" y="78105"/>
                </a:cubicBezTo>
                <a:cubicBezTo>
                  <a:pt x="436245" y="28575"/>
                  <a:pt x="544830" y="19050"/>
                  <a:pt x="624840" y="9525"/>
                </a:cubicBezTo>
                <a:cubicBezTo>
                  <a:pt x="704850" y="0"/>
                  <a:pt x="767715" y="10477"/>
                  <a:pt x="830580" y="20955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2313" y="1371600"/>
            <a:ext cx="877887" cy="1524000"/>
          </a:xfrm>
          <a:prstGeom prst="straightConnector1">
            <a:avLst/>
          </a:prstGeom>
          <a:ln w="1905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67200" y="1524000"/>
            <a:ext cx="533400" cy="91440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38600" y="1371600"/>
            <a:ext cx="304800" cy="53340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81400" y="1295400"/>
            <a:ext cx="233363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0" name="Picture 4" descr="C:\Documents and Settings\Brainwave\Local Settings\Temporary Internet Files\Content.IE5\7CVVBIBP\eyetronics_rotating_hg_clr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44"/>
          <p:cNvSpPr txBox="1">
            <a:spLocks noChangeArrowheads="1"/>
          </p:cNvSpPr>
          <p:nvPr/>
        </p:nvSpPr>
        <p:spPr bwMode="auto">
          <a:xfrm>
            <a:off x="2438400" y="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Creativity</a:t>
            </a:r>
          </a:p>
        </p:txBody>
      </p:sp>
      <p:sp>
        <p:nvSpPr>
          <p:cNvPr id="16398" name="TextBox 46"/>
          <p:cNvSpPr txBox="1">
            <a:spLocks noChangeArrowheads="1"/>
          </p:cNvSpPr>
          <p:nvPr/>
        </p:nvSpPr>
        <p:spPr bwMode="auto">
          <a:xfrm rot="3616267">
            <a:off x="3007519" y="2840831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Bloom’s Taxonomy</a:t>
            </a: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>
            <a:off x="-76200" y="1524000"/>
            <a:ext cx="48006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4.5 to 5/A</a:t>
            </a:r>
          </a:p>
          <a:p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3.5 to 4.4/B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2.5 to 3.4/C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1.5 to 2.4/L</a:t>
            </a:r>
          </a:p>
          <a:p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.1 to 1.4/K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81000"/>
            <a:ext cx="2895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 one sentence explaining what you did well according to the skill being learned  using the language of Bloom’s taxonomy.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Then, write one more sentence explaining what you could do better or differently next time and how you could move up one level on Bloom’s Taxonomy.</a:t>
            </a:r>
          </a:p>
        </p:txBody>
      </p:sp>
      <p:sp>
        <p:nvSpPr>
          <p:cNvPr id="12305" name="TextBox 15"/>
          <p:cNvSpPr txBox="1">
            <a:spLocks noChangeArrowheads="1"/>
          </p:cNvSpPr>
          <p:nvPr/>
        </p:nvSpPr>
        <p:spPr bwMode="auto">
          <a:xfrm>
            <a:off x="7620000" y="35814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 Directions for Written Evaluation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8039100" y="31623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063" y="5867400"/>
            <a:ext cx="9024937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Errors = 4.5/A  to 5/A  		3 Errors - = 1.5/L  to 2.4/L	</a:t>
            </a:r>
          </a:p>
          <a:p>
            <a:pPr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Errors = 3.5/B to 4.4/B  		4+ Errors = .1/K  to 1.4/K</a:t>
            </a:r>
          </a:p>
          <a:p>
            <a:pPr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Errors = 2.5/C to 3.4/C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44463"/>
            <a:ext cx="1631950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12309" name="TextBox 3"/>
          <p:cNvSpPr txBox="1">
            <a:spLocks noChangeArrowheads="1"/>
          </p:cNvSpPr>
          <p:nvPr/>
        </p:nvSpPr>
        <p:spPr bwMode="auto">
          <a:xfrm>
            <a:off x="3139440" y="56832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 smtClean="0">
                <a:solidFill>
                  <a:srgbClr val="000000"/>
                </a:solidFill>
              </a:rPr>
              <a:t>Grading Scale</a:t>
            </a:r>
          </a:p>
        </p:txBody>
      </p:sp>
      <p:sp>
        <p:nvSpPr>
          <p:cNvPr id="12310" name="Rectangle 5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8100" y="228600"/>
            <a:ext cx="217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000000"/>
                </a:solidFill>
              </a:rPr>
              <a:t>Literary Response and Analysis Standard 2.3: Theme and Textual Evidence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6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126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my_target_p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2800" y="609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00"/>
            </a:outerShdw>
          </a:effectLst>
        </p:spPr>
        <p:txBody>
          <a:bodyPr/>
          <a:lstStyle/>
          <a:p>
            <a:pPr marL="533400" marR="0" lvl="0" indent="-5334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3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533400" marR="0" lvl="0" indent="-5334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2200" b="1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 Black" pitchFamily="34" charset="0"/>
            </a:endParaRPr>
          </a:p>
          <a:p>
            <a:pPr marL="533400" marR="0" lvl="0" indent="-5334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Brian 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Jeffrey</a:t>
            </a:r>
          </a:p>
          <a:p>
            <a:pPr marL="914400" marR="0" lvl="1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Los Osos High School</a:t>
            </a:r>
          </a:p>
          <a:p>
            <a:pPr marL="914400" marR="0" lvl="1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6001 Milliken Ave</a:t>
            </a:r>
          </a:p>
          <a:p>
            <a:pPr marL="914400" marR="0" lvl="1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Rancho Cucamonga, CA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uLnTx/>
                <a:uFillTx/>
                <a:latin typeface="Arial Black" pitchFamily="34" charset="0"/>
              </a:rPr>
              <a:t>91737</a:t>
            </a:r>
          </a:p>
          <a:p>
            <a:pPr marL="914400" marR="0" lvl="1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7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 Black" pitchFamily="34" charset="0"/>
            </a:endParaRPr>
          </a:p>
          <a:p>
            <a:pPr marL="533400" marR="0" lvl="0" indent="-5334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 Black" pitchFamily="34" charset="0"/>
            </a:endParaRPr>
          </a:p>
          <a:p>
            <a:pPr marL="533400" marR="0" lvl="0" indent="-5334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276600"/>
            <a:ext cx="6934200" cy="87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Black" pitchFamily="34" charset="0"/>
              </a:rPr>
              <a:t>Work Phone: </a:t>
            </a:r>
            <a:r>
              <a:rPr lang="en-US" sz="2400" b="1" kern="0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n-US" sz="2400" b="1" i="1" kern="0" dirty="0" smtClean="0">
                <a:solidFill>
                  <a:srgbClr val="FF0000"/>
                </a:solidFill>
                <a:latin typeface="Arial Black" pitchFamily="34" charset="0"/>
              </a:rPr>
              <a:t>909-477-6900</a:t>
            </a:r>
            <a:r>
              <a:rPr lang="en-US" sz="2400" b="1" i="1" kern="0" dirty="0">
                <a:solidFill>
                  <a:srgbClr val="FF0000"/>
                </a:solidFill>
                <a:latin typeface="Arial Black" pitchFamily="34" charset="0"/>
              </a:rPr>
              <a:t>,  </a:t>
            </a:r>
            <a:r>
              <a:rPr lang="en-US" sz="2400" b="1" i="1" kern="0" dirty="0" smtClean="0">
                <a:solidFill>
                  <a:srgbClr val="FF0000"/>
                </a:solidFill>
                <a:latin typeface="Arial Black" pitchFamily="34" charset="0"/>
              </a:rPr>
              <a:t>					extension </a:t>
            </a:r>
            <a:r>
              <a:rPr lang="en-US" sz="2400" b="1" i="1" kern="0" dirty="0">
                <a:solidFill>
                  <a:srgbClr val="FF0000"/>
                </a:solidFill>
                <a:latin typeface="Arial Black" pitchFamily="34" charset="0"/>
              </a:rPr>
              <a:t>2337</a:t>
            </a:r>
          </a:p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endParaRPr lang="en-US" sz="700" b="1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285074"/>
            <a:ext cx="5791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Cell Phone: </a:t>
            </a:r>
            <a:r>
              <a:rPr lang="en-US" sz="2200" b="1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Black" pitchFamily="34" charset="0"/>
              </a:rPr>
              <a:t>909-553-9392</a:t>
            </a:r>
          </a:p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endParaRPr lang="en-US" sz="700" b="1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181600"/>
            <a:ext cx="6934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3333CC"/>
                </a:solidFill>
                <a:latin typeface="Arial Black" pitchFamily="34" charset="0"/>
              </a:rPr>
              <a:t>E-mail</a:t>
            </a:r>
            <a:r>
              <a:rPr lang="en-US" sz="2200" b="1" i="1" kern="0" dirty="0">
                <a:solidFill>
                  <a:srgbClr val="3333CC"/>
                </a:solidFill>
                <a:latin typeface="Arial Black" pitchFamily="34" charset="0"/>
              </a:rPr>
              <a:t>: mrj@mrjeffrey.com</a:t>
            </a:r>
          </a:p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endParaRPr lang="en-US" sz="700" b="1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03768"/>
            <a:ext cx="73152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 Black" pitchFamily="34" charset="0"/>
              </a:rPr>
              <a:t>Web Page: </a:t>
            </a:r>
            <a:r>
              <a:rPr lang="en-US" sz="2200" b="1" i="1" kern="0" dirty="0">
                <a:solidFill>
                  <a:srgbClr val="FF0000"/>
                </a:solidFill>
                <a:latin typeface="Arial Black" pitchFamily="34" charset="0"/>
              </a:rPr>
              <a:t>mrjeffrey.com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0"/>
            <a:ext cx="457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 smtClean="0"/>
              <a:t>Schedule a Professional Development Workshop at Your Campus</a:t>
            </a:r>
            <a:endParaRPr lang="en-US" sz="27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962400"/>
            <a:ext cx="1333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86400" y="4648200"/>
            <a:ext cx="34290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Targeting the Reading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4191000" cy="609600"/>
          </a:xfrm>
        </p:spPr>
        <p:txBody>
          <a:bodyPr/>
          <a:lstStyle/>
          <a:p>
            <a:r>
              <a:rPr lang="en-US" sz="1700" b="1" i="1" dirty="0" smtClean="0"/>
              <a:t>Presented by Brian Jeffrey, M. Ed.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Los Osos High School  </a:t>
            </a:r>
            <a:r>
              <a:rPr lang="en-US" dirty="0" smtClean="0"/>
              <a:t>                          Rancho Cucamonga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targe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FF0000"/>
      </a:folHlink>
    </a:clrScheme>
    <a:fontScheme name="Custom Desig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ildhood_house">
  <a:themeElements>
    <a:clrScheme name="childhood_hou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ldhood_hou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ldhood_hou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hood_hou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hood_hou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hood_hou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hood_hou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hood_hou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dhood_hou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my_target</Template>
  <TotalTime>293</TotalTime>
  <Words>458</Words>
  <Application>Microsoft Office PowerPoint</Application>
  <PresentationFormat>On-screen Show (4:3)</PresentationFormat>
  <Paragraphs>87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my_target</vt:lpstr>
      <vt:lpstr>childhood_house</vt:lpstr>
      <vt:lpstr>Targeting the Reading Zone</vt:lpstr>
      <vt:lpstr>Let’s Discover How                   Students Think</vt:lpstr>
      <vt:lpstr>Student Choice</vt:lpstr>
      <vt:lpstr>Using the Reading Response Zone </vt:lpstr>
      <vt:lpstr>Using the Reading Response Zone </vt:lpstr>
      <vt:lpstr>Students in Control of Learning</vt:lpstr>
      <vt:lpstr>PowerPoint Presentation</vt:lpstr>
      <vt:lpstr>PowerPoint Presentation</vt:lpstr>
      <vt:lpstr>Targeting the Reading Zone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Targeting the Reading Zone</dc:title>
  <dc:creator>Hyrum and Saboo</dc:creator>
  <cp:lastModifiedBy>Hyrum and Saboo</cp:lastModifiedBy>
  <cp:revision>29</cp:revision>
  <dcterms:created xsi:type="dcterms:W3CDTF">2011-10-15T17:04:52Z</dcterms:created>
  <dcterms:modified xsi:type="dcterms:W3CDTF">2011-10-21T07:37:37Z</dcterms:modified>
</cp:coreProperties>
</file>